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Merriweather Medium"/>
      <p:regular r:id="rId22"/>
      <p:bold r:id="rId23"/>
      <p:italic r:id="rId24"/>
      <p:boldItalic r:id="rId25"/>
    </p:embeddedFont>
    <p:embeddedFont>
      <p:font typeface="Merriweather SemiBold"/>
      <p:regular r:id="rId26"/>
      <p:bold r:id="rId27"/>
      <p:italic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erriweatherMedium-regular.fntdata"/><Relationship Id="rId21" Type="http://schemas.openxmlformats.org/officeDocument/2006/relationships/font" Target="fonts/Roboto-boldItalic.fntdata"/><Relationship Id="rId24" Type="http://schemas.openxmlformats.org/officeDocument/2006/relationships/font" Target="fonts/MerriweatherMedium-italic.fntdata"/><Relationship Id="rId23" Type="http://schemas.openxmlformats.org/officeDocument/2006/relationships/font" Target="fonts/Merriweather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SemiBold-regular.fntdata"/><Relationship Id="rId25" Type="http://schemas.openxmlformats.org/officeDocument/2006/relationships/font" Target="fonts/MerriweatherMedium-boldItalic.fntdata"/><Relationship Id="rId28" Type="http://schemas.openxmlformats.org/officeDocument/2006/relationships/font" Target="fonts/MerriweatherSemiBold-italic.fntdata"/><Relationship Id="rId27" Type="http://schemas.openxmlformats.org/officeDocument/2006/relationships/font" Target="fonts/Merriweather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Semi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d5e7f861b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d5e7f861b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d5e7f86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d5e7f86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d5e7f861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d5e7f861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4838425db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4838425db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838425db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4838425db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838425db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838425db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838425db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838425db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838425db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4838425db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d5e7f86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4d5e7f86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d5e7f86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4d5e7f86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d5e7f861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d5e7f861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Average</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Ilknur, Aytaj, Zeynab, Leyla</a:t>
            </a:r>
            <a:endParaRPr/>
          </a:p>
        </p:txBody>
      </p:sp>
      <p:pic>
        <p:nvPicPr>
          <p:cNvPr id="66" name="Google Shape;66;p13"/>
          <p:cNvPicPr preferRelativeResize="0"/>
          <p:nvPr/>
        </p:nvPicPr>
        <p:blipFill rotWithShape="1">
          <a:blip r:embed="rId3">
            <a:alphaModFix/>
          </a:blip>
          <a:srcRect b="0" l="0" r="0" t="0"/>
          <a:stretch/>
        </p:blipFill>
        <p:spPr>
          <a:xfrm>
            <a:off x="3749450" y="92607"/>
            <a:ext cx="4217175" cy="21767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25" y="98450"/>
            <a:ext cx="3706500" cy="499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2911"/>
              <a:t>Real life examples</a:t>
            </a:r>
            <a:endParaRPr sz="2911"/>
          </a:p>
          <a:p>
            <a:pPr indent="0" lvl="0" marL="0" rtl="0" algn="l">
              <a:spcBef>
                <a:spcPts val="0"/>
              </a:spcBef>
              <a:spcAft>
                <a:spcPts val="0"/>
              </a:spcAft>
              <a:buNone/>
            </a:pPr>
            <a:r>
              <a:t/>
            </a:r>
            <a:endParaRPr/>
          </a:p>
          <a:p>
            <a:pPr indent="-337819" lvl="0" marL="457200" rtl="0" algn="l">
              <a:spcBef>
                <a:spcPts val="0"/>
              </a:spcBef>
              <a:spcAft>
                <a:spcPts val="0"/>
              </a:spcAft>
              <a:buSzPct val="100000"/>
              <a:buAutoNum type="arabicPeriod"/>
            </a:pPr>
            <a:r>
              <a:rPr lang="ru" sz="1911"/>
              <a:t>Online shopping - The following filters are used by online retailers to assist users select the best or most economical products: price (low to high)</a:t>
            </a:r>
            <a:endParaRPr sz="1911"/>
          </a:p>
          <a:p>
            <a:pPr indent="0" lvl="0" marL="0" rtl="0" algn="l">
              <a:spcBef>
                <a:spcPts val="0"/>
              </a:spcBef>
              <a:spcAft>
                <a:spcPts val="0"/>
              </a:spcAft>
              <a:buNone/>
            </a:pPr>
            <a:r>
              <a:t/>
            </a:r>
            <a:endParaRPr sz="1911"/>
          </a:p>
          <a:p>
            <a:pPr indent="-350519" lvl="0" marL="457200" rtl="0" algn="l">
              <a:spcBef>
                <a:spcPts val="0"/>
              </a:spcBef>
              <a:spcAft>
                <a:spcPts val="0"/>
              </a:spcAft>
              <a:buSzPct val="111627"/>
              <a:buAutoNum type="arabicPeriod"/>
            </a:pPr>
            <a:r>
              <a:rPr lang="ru" sz="1911"/>
              <a:t>Scheduling Tasks - Important tasks are completed first and nothing is overlooked by sorting tasks by due date or priority  in time management applications</a:t>
            </a:r>
            <a:r>
              <a:rPr lang="ru" sz="2133"/>
              <a:t> or calendars.</a:t>
            </a:r>
            <a:endParaRPr sz="2133"/>
          </a:p>
        </p:txBody>
      </p:sp>
      <p:pic>
        <p:nvPicPr>
          <p:cNvPr id="136" name="Google Shape;136;p22"/>
          <p:cNvPicPr preferRelativeResize="0"/>
          <p:nvPr/>
        </p:nvPicPr>
        <p:blipFill>
          <a:blip r:embed="rId3">
            <a:alphaModFix/>
          </a:blip>
          <a:stretch>
            <a:fillRect/>
          </a:stretch>
        </p:blipFill>
        <p:spPr>
          <a:xfrm>
            <a:off x="4445075" y="763888"/>
            <a:ext cx="4820977" cy="36157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25" y="500925"/>
            <a:ext cx="3706500" cy="2508900"/>
          </a:xfrm>
          <a:prstGeom prst="rect">
            <a:avLst/>
          </a:prstGeom>
          <a:solidFill>
            <a:schemeClr val="lt1"/>
          </a:solidFill>
          <a:ln cap="flat" cmpd="sng" w="9525">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ru" sz="3050">
                <a:solidFill>
                  <a:srgbClr val="262626"/>
                </a:solidFill>
              </a:rPr>
              <a:t>Why is Bubble Sort not commonly used in large software systems?</a:t>
            </a:r>
            <a:endParaRPr b="1" sz="4800"/>
          </a:p>
        </p:txBody>
      </p:sp>
      <p:sp>
        <p:nvSpPr>
          <p:cNvPr id="142" name="Google Shape;142;p23"/>
          <p:cNvSpPr txBox="1"/>
          <p:nvPr>
            <p:ph idx="1" type="body"/>
          </p:nvPr>
        </p:nvSpPr>
        <p:spPr>
          <a:xfrm>
            <a:off x="4427000" y="76750"/>
            <a:ext cx="4580400" cy="4683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1400"/>
              </a:spcBef>
              <a:spcAft>
                <a:spcPts val="0"/>
              </a:spcAft>
              <a:buNone/>
            </a:pPr>
            <a:r>
              <a:rPr b="1" lang="ru" sz="1400">
                <a:solidFill>
                  <a:srgbClr val="000000"/>
                </a:solidFill>
                <a:latin typeface="Arial"/>
                <a:ea typeface="Arial"/>
                <a:cs typeface="Arial"/>
                <a:sym typeface="Arial"/>
              </a:rPr>
              <a:t>Weaknesses of Bubble Sort</a:t>
            </a:r>
            <a:endParaRPr b="1" sz="14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b="1" lang="ru" sz="1200">
                <a:solidFill>
                  <a:srgbClr val="000000"/>
                </a:solidFill>
                <a:latin typeface="Arial"/>
                <a:ea typeface="Arial"/>
                <a:cs typeface="Arial"/>
                <a:sym typeface="Arial"/>
              </a:rPr>
              <a:t>Slow Performance</a:t>
            </a:r>
            <a:endParaRPr b="1" sz="1200">
              <a:solidFill>
                <a:srgbClr val="000000"/>
              </a:solidFill>
              <a:latin typeface="Arial"/>
              <a:ea typeface="Arial"/>
              <a:cs typeface="Arial"/>
              <a:sym typeface="Arial"/>
            </a:endParaRPr>
          </a:p>
          <a:p>
            <a:pPr indent="-304800" lvl="1" marL="914400" rtl="0" algn="l">
              <a:lnSpc>
                <a:spcPct val="95000"/>
              </a:lnSpc>
              <a:spcBef>
                <a:spcPts val="0"/>
              </a:spcBef>
              <a:spcAft>
                <a:spcPts val="0"/>
              </a:spcAft>
              <a:buClr>
                <a:srgbClr val="000000"/>
              </a:buClr>
              <a:buSzPts val="1200"/>
              <a:buFont typeface="Arial"/>
              <a:buChar char="○"/>
            </a:pPr>
            <a:r>
              <a:rPr lang="ru" sz="1200">
                <a:solidFill>
                  <a:srgbClr val="000000"/>
                </a:solidFill>
                <a:latin typeface="Arial"/>
                <a:ea typeface="Arial"/>
                <a:cs typeface="Arial"/>
                <a:sym typeface="Arial"/>
              </a:rPr>
              <a:t>Much slower than </a:t>
            </a:r>
            <a:r>
              <a:rPr b="1" lang="ru" sz="1200">
                <a:solidFill>
                  <a:srgbClr val="000000"/>
                </a:solidFill>
                <a:latin typeface="Arial"/>
                <a:ea typeface="Arial"/>
                <a:cs typeface="Arial"/>
                <a:sym typeface="Arial"/>
              </a:rPr>
              <a:t>Merge Sort</a:t>
            </a:r>
            <a:r>
              <a:rPr lang="ru" sz="1200">
                <a:solidFill>
                  <a:srgbClr val="000000"/>
                </a:solidFill>
                <a:latin typeface="Arial"/>
                <a:ea typeface="Arial"/>
                <a:cs typeface="Arial"/>
                <a:sym typeface="Arial"/>
              </a:rPr>
              <a:t>, </a:t>
            </a:r>
            <a:r>
              <a:rPr b="1" lang="ru" sz="1200">
                <a:solidFill>
                  <a:srgbClr val="000000"/>
                </a:solidFill>
                <a:latin typeface="Arial"/>
                <a:ea typeface="Arial"/>
                <a:cs typeface="Arial"/>
                <a:sym typeface="Arial"/>
              </a:rPr>
              <a:t>Quick Sort</a:t>
            </a:r>
            <a:r>
              <a:rPr lang="ru" sz="1200">
                <a:solidFill>
                  <a:srgbClr val="000000"/>
                </a:solidFill>
                <a:latin typeface="Arial"/>
                <a:ea typeface="Arial"/>
                <a:cs typeface="Arial"/>
                <a:sym typeface="Arial"/>
              </a:rPr>
              <a:t>, or </a:t>
            </a:r>
            <a:r>
              <a:rPr b="1" lang="ru" sz="1200">
                <a:solidFill>
                  <a:srgbClr val="000000"/>
                </a:solidFill>
                <a:latin typeface="Arial"/>
                <a:ea typeface="Arial"/>
                <a:cs typeface="Arial"/>
                <a:sym typeface="Arial"/>
              </a:rPr>
              <a:t>Heap Sort</a:t>
            </a:r>
            <a:r>
              <a:rPr lang="ru" sz="1200">
                <a:solidFill>
                  <a:srgbClr val="000000"/>
                </a:solidFill>
                <a:latin typeface="Arial"/>
                <a:ea typeface="Arial"/>
                <a:cs typeface="Arial"/>
                <a:sym typeface="Arial"/>
              </a:rPr>
              <a:t> with </a:t>
            </a:r>
            <a:r>
              <a:rPr b="1" lang="ru" sz="1200">
                <a:solidFill>
                  <a:srgbClr val="000000"/>
                </a:solidFill>
                <a:latin typeface="Arial"/>
                <a:ea typeface="Arial"/>
                <a:cs typeface="Arial"/>
                <a:sym typeface="Arial"/>
              </a:rPr>
              <a:t>O(n log n)</a:t>
            </a:r>
            <a:r>
              <a:rPr lang="ru" sz="1200">
                <a:solidFill>
                  <a:srgbClr val="000000"/>
                </a:solidFill>
                <a:latin typeface="Arial"/>
                <a:ea typeface="Arial"/>
                <a:cs typeface="Arial"/>
                <a:sym typeface="Arial"/>
              </a:rPr>
              <a:t> time.</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b="1" lang="ru" sz="1200">
                <a:solidFill>
                  <a:srgbClr val="000000"/>
                </a:solidFill>
                <a:latin typeface="Arial"/>
                <a:ea typeface="Arial"/>
                <a:cs typeface="Arial"/>
                <a:sym typeface="Arial"/>
              </a:rPr>
              <a:t>Inefficient for Large Data</a:t>
            </a:r>
            <a:endParaRPr sz="1200">
              <a:solidFill>
                <a:srgbClr val="000000"/>
              </a:solidFill>
              <a:latin typeface="Arial"/>
              <a:ea typeface="Arial"/>
              <a:cs typeface="Arial"/>
              <a:sym typeface="Arial"/>
            </a:endParaRPr>
          </a:p>
          <a:p>
            <a:pPr indent="-304800" lvl="1" marL="914400" rtl="0" algn="l">
              <a:lnSpc>
                <a:spcPct val="95000"/>
              </a:lnSpc>
              <a:spcBef>
                <a:spcPts val="0"/>
              </a:spcBef>
              <a:spcAft>
                <a:spcPts val="0"/>
              </a:spcAft>
              <a:buClr>
                <a:srgbClr val="000000"/>
              </a:buClr>
              <a:buSzPts val="1200"/>
              <a:buFont typeface="Arial"/>
              <a:buChar char="○"/>
            </a:pPr>
            <a:r>
              <a:rPr lang="ru" sz="1200">
                <a:solidFill>
                  <a:srgbClr val="000000"/>
                </a:solidFill>
                <a:latin typeface="Arial"/>
                <a:ea typeface="Arial"/>
                <a:cs typeface="Arial"/>
                <a:sym typeface="Arial"/>
              </a:rPr>
              <a:t>Performance degrades quickly as data size grows.</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b="1" lang="ru" sz="1200">
                <a:solidFill>
                  <a:srgbClr val="000000"/>
                </a:solidFill>
                <a:latin typeface="Arial"/>
                <a:ea typeface="Arial"/>
                <a:cs typeface="Arial"/>
                <a:sym typeface="Arial"/>
              </a:rPr>
              <a:t>Poor Memory Usage</a:t>
            </a:r>
            <a:endParaRPr b="1" sz="1200">
              <a:solidFill>
                <a:srgbClr val="000000"/>
              </a:solidFill>
              <a:latin typeface="Arial"/>
              <a:ea typeface="Arial"/>
              <a:cs typeface="Arial"/>
              <a:sym typeface="Arial"/>
            </a:endParaRPr>
          </a:p>
          <a:p>
            <a:pPr indent="-304800" lvl="1" marL="914400" rtl="0" algn="l">
              <a:lnSpc>
                <a:spcPct val="95000"/>
              </a:lnSpc>
              <a:spcBef>
                <a:spcPts val="0"/>
              </a:spcBef>
              <a:spcAft>
                <a:spcPts val="0"/>
              </a:spcAft>
              <a:buClr>
                <a:srgbClr val="000000"/>
              </a:buClr>
              <a:buSzPts val="1200"/>
              <a:buFont typeface="Arial"/>
              <a:buChar char="○"/>
            </a:pPr>
            <a:r>
              <a:rPr lang="ru" sz="1200">
                <a:solidFill>
                  <a:srgbClr val="000000"/>
                </a:solidFill>
                <a:latin typeface="Arial"/>
                <a:ea typeface="Arial"/>
                <a:cs typeface="Arial"/>
                <a:sym typeface="Arial"/>
              </a:rPr>
              <a:t>Doesn’t leverage CPU caching or memory locality effectively.</a:t>
            </a:r>
            <a:endParaRPr sz="1200">
              <a:solidFill>
                <a:srgbClr val="000000"/>
              </a:solidFill>
              <a:latin typeface="Arial"/>
              <a:ea typeface="Arial"/>
              <a:cs typeface="Arial"/>
              <a:sym typeface="Arial"/>
            </a:endParaRPr>
          </a:p>
          <a:p>
            <a:pPr indent="0" lvl="0" marL="0" rtl="0" algn="l">
              <a:lnSpc>
                <a:spcPct val="95000"/>
              </a:lnSpc>
              <a:spcBef>
                <a:spcPts val="1400"/>
              </a:spcBef>
              <a:spcAft>
                <a:spcPts val="0"/>
              </a:spcAft>
              <a:buNone/>
            </a:pPr>
            <a:r>
              <a:rPr b="1" lang="ru" sz="1400">
                <a:solidFill>
                  <a:srgbClr val="000000"/>
                </a:solidFill>
                <a:latin typeface="Arial"/>
                <a:ea typeface="Arial"/>
                <a:cs typeface="Arial"/>
                <a:sym typeface="Arial"/>
              </a:rPr>
              <a:t>Better Alternatives</a:t>
            </a:r>
            <a:endParaRPr b="1" sz="14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b="1" lang="ru" sz="1200">
                <a:solidFill>
                  <a:srgbClr val="000000"/>
                </a:solidFill>
                <a:latin typeface="Arial"/>
                <a:ea typeface="Arial"/>
                <a:cs typeface="Arial"/>
                <a:sym typeface="Arial"/>
              </a:rPr>
              <a:t>Merge Sort</a:t>
            </a:r>
            <a:r>
              <a:rPr lang="ru" sz="1200">
                <a:solidFill>
                  <a:srgbClr val="000000"/>
                </a:solidFill>
                <a:latin typeface="Arial"/>
                <a:ea typeface="Arial"/>
                <a:cs typeface="Arial"/>
                <a:sym typeface="Arial"/>
              </a:rPr>
              <a:t> – stable, predictable performance.</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b="1" lang="ru" sz="1200">
                <a:solidFill>
                  <a:srgbClr val="000000"/>
                </a:solidFill>
                <a:latin typeface="Arial"/>
                <a:ea typeface="Arial"/>
                <a:cs typeface="Arial"/>
                <a:sym typeface="Arial"/>
              </a:rPr>
              <a:t>Quick Sort</a:t>
            </a:r>
            <a:r>
              <a:rPr lang="ru" sz="1200">
                <a:solidFill>
                  <a:srgbClr val="000000"/>
                </a:solidFill>
                <a:latin typeface="Arial"/>
                <a:ea typeface="Arial"/>
                <a:cs typeface="Arial"/>
                <a:sym typeface="Arial"/>
              </a:rPr>
              <a:t> – fast in practice for most datasets.</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b="1" lang="ru" sz="1200">
                <a:solidFill>
                  <a:srgbClr val="000000"/>
                </a:solidFill>
                <a:latin typeface="Arial"/>
                <a:ea typeface="Arial"/>
                <a:cs typeface="Arial"/>
                <a:sym typeface="Arial"/>
              </a:rPr>
              <a:t>Timsort</a:t>
            </a:r>
            <a:r>
              <a:rPr lang="ru" sz="1200">
                <a:solidFill>
                  <a:srgbClr val="000000"/>
                </a:solidFill>
                <a:latin typeface="Arial"/>
                <a:ea typeface="Arial"/>
                <a:cs typeface="Arial"/>
                <a:sym typeface="Arial"/>
              </a:rPr>
              <a:t> – used in Python, optimized for real-world data.</a:t>
            </a:r>
            <a:endParaRPr sz="1200">
              <a:solidFill>
                <a:srgbClr val="000000"/>
              </a:solidFill>
              <a:latin typeface="Arial"/>
              <a:ea typeface="Arial"/>
              <a:cs typeface="Arial"/>
              <a:sym typeface="Arial"/>
            </a:endParaRPr>
          </a:p>
          <a:p>
            <a:pPr indent="0" lvl="0" marL="0" rtl="0" algn="l">
              <a:lnSpc>
                <a:spcPct val="95000"/>
              </a:lnSpc>
              <a:spcBef>
                <a:spcPts val="1400"/>
              </a:spcBef>
              <a:spcAft>
                <a:spcPts val="0"/>
              </a:spcAft>
              <a:buNone/>
            </a:pPr>
            <a:r>
              <a:rPr b="1" lang="ru" sz="1400">
                <a:solidFill>
                  <a:srgbClr val="000000"/>
                </a:solidFill>
                <a:latin typeface="Arial"/>
                <a:ea typeface="Arial"/>
                <a:cs typeface="Arial"/>
                <a:sym typeface="Arial"/>
              </a:rPr>
              <a:t> When Is It Used?</a:t>
            </a:r>
            <a:endParaRPr b="1" sz="14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b="1" lang="ru" sz="1200">
                <a:solidFill>
                  <a:srgbClr val="000000"/>
                </a:solidFill>
                <a:latin typeface="Arial"/>
                <a:ea typeface="Arial"/>
                <a:cs typeface="Arial"/>
                <a:sym typeface="Arial"/>
              </a:rPr>
              <a:t>Learning tool</a:t>
            </a:r>
            <a:r>
              <a:rPr lang="ru" sz="1200">
                <a:solidFill>
                  <a:srgbClr val="000000"/>
                </a:solidFill>
                <a:latin typeface="Arial"/>
                <a:ea typeface="Arial"/>
                <a:cs typeface="Arial"/>
                <a:sym typeface="Arial"/>
              </a:rPr>
              <a:t> – great for teaching sorting basics.</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b="1" lang="ru" sz="1200">
                <a:solidFill>
                  <a:srgbClr val="000000"/>
                </a:solidFill>
                <a:latin typeface="Arial"/>
                <a:ea typeface="Arial"/>
                <a:cs typeface="Arial"/>
                <a:sym typeface="Arial"/>
              </a:rPr>
              <a:t>Small datasets</a:t>
            </a:r>
            <a:r>
              <a:rPr lang="ru" sz="1200">
                <a:solidFill>
                  <a:srgbClr val="000000"/>
                </a:solidFill>
                <a:latin typeface="Arial"/>
                <a:ea typeface="Arial"/>
                <a:cs typeface="Arial"/>
                <a:sym typeface="Arial"/>
              </a:rPr>
              <a:t> – acceptable when performance isn't critical.</a:t>
            </a:r>
            <a:endParaRPr sz="1200">
              <a:solidFill>
                <a:srgbClr val="000000"/>
              </a:solidFill>
              <a:latin typeface="Arial"/>
              <a:ea typeface="Arial"/>
              <a:cs typeface="Arial"/>
              <a:sym typeface="Arial"/>
            </a:endParaRPr>
          </a:p>
          <a:p>
            <a:pPr indent="0" lvl="0" marL="0" rtl="0" algn="l">
              <a:lnSpc>
                <a:spcPct val="95000"/>
              </a:lnSpc>
              <a:spcBef>
                <a:spcPts val="1200"/>
              </a:spcBef>
              <a:spcAft>
                <a:spcPts val="1200"/>
              </a:spcAft>
              <a:buNone/>
            </a:pPr>
            <a:r>
              <a:t/>
            </a:r>
            <a:endParaRPr sz="1400"/>
          </a:p>
        </p:txBody>
      </p:sp>
      <p:pic>
        <p:nvPicPr>
          <p:cNvPr id="143" name="Google Shape;143;p23" title="image.png"/>
          <p:cNvPicPr preferRelativeResize="0"/>
          <p:nvPr/>
        </p:nvPicPr>
        <p:blipFill>
          <a:blip r:embed="rId3">
            <a:alphaModFix/>
          </a:blip>
          <a:stretch>
            <a:fillRect/>
          </a:stretch>
        </p:blipFill>
        <p:spPr>
          <a:xfrm>
            <a:off x="152400" y="3162225"/>
            <a:ext cx="3865826" cy="1828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91175" y="500925"/>
            <a:ext cx="41664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W</a:t>
            </a:r>
            <a:r>
              <a:rPr lang="ru"/>
              <a:t>hich sorting method is used in Java's built-in sorting method Arrays.sort?</a:t>
            </a:r>
            <a:endParaRPr/>
          </a:p>
        </p:txBody>
      </p:sp>
      <p:sp>
        <p:nvSpPr>
          <p:cNvPr id="149" name="Google Shape;149;p24"/>
          <p:cNvSpPr txBox="1"/>
          <p:nvPr>
            <p:ph idx="1" type="body"/>
          </p:nvPr>
        </p:nvSpPr>
        <p:spPr>
          <a:xfrm>
            <a:off x="4523725" y="437075"/>
            <a:ext cx="4166400" cy="4098600"/>
          </a:xfrm>
          <a:prstGeom prst="rect">
            <a:avLst/>
          </a:prstGeom>
          <a:solidFill>
            <a:schemeClr val="lt1"/>
          </a:solidFill>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ru" sz="1100">
                <a:solidFill>
                  <a:srgbClr val="262626"/>
                </a:solidFill>
                <a:latin typeface="Merriweather"/>
                <a:ea typeface="Merriweather"/>
                <a:cs typeface="Merriweather"/>
                <a:sym typeface="Merriweather"/>
              </a:rPr>
              <a:t>Java's built-in Arrays.sort uses different sorting algorithms </a:t>
            </a:r>
            <a:r>
              <a:rPr b="1" lang="ru" sz="1100">
                <a:solidFill>
                  <a:srgbClr val="4A86E8"/>
                </a:solidFill>
                <a:latin typeface="Merriweather"/>
                <a:ea typeface="Merriweather"/>
                <a:cs typeface="Merriweather"/>
                <a:sym typeface="Merriweather"/>
              </a:rPr>
              <a:t>depending on the data type:</a:t>
            </a:r>
            <a:endParaRPr b="1" sz="1100">
              <a:solidFill>
                <a:srgbClr val="4A86E8"/>
              </a:solidFill>
              <a:latin typeface="Merriweather"/>
              <a:ea typeface="Merriweather"/>
              <a:cs typeface="Merriweather"/>
              <a:sym typeface="Merriweather"/>
            </a:endParaRPr>
          </a:p>
          <a:p>
            <a:pPr indent="0" lvl="0" marL="0" rtl="0" algn="l">
              <a:spcBef>
                <a:spcPts val="1200"/>
              </a:spcBef>
              <a:spcAft>
                <a:spcPts val="0"/>
              </a:spcAft>
              <a:buNone/>
            </a:pPr>
            <a:r>
              <a:rPr b="1" lang="ru" sz="1100">
                <a:solidFill>
                  <a:srgbClr val="6FA8DC"/>
                </a:solidFill>
                <a:latin typeface="Merriweather"/>
                <a:ea typeface="Merriweather"/>
                <a:cs typeface="Merriweather"/>
                <a:sym typeface="Merriweather"/>
              </a:rPr>
              <a:t>For primitives</a:t>
            </a:r>
            <a:r>
              <a:rPr lang="ru" sz="1100">
                <a:solidFill>
                  <a:srgbClr val="6FA8DC"/>
                </a:solidFill>
                <a:latin typeface="Merriweather"/>
                <a:ea typeface="Merriweather"/>
                <a:cs typeface="Merriweather"/>
                <a:sym typeface="Merriweather"/>
              </a:rPr>
              <a:t> </a:t>
            </a:r>
            <a:r>
              <a:rPr lang="ru" sz="1100">
                <a:solidFill>
                  <a:srgbClr val="000000"/>
                </a:solidFill>
                <a:latin typeface="Merriweather"/>
                <a:ea typeface="Merriweather"/>
                <a:cs typeface="Merriweather"/>
                <a:sym typeface="Merriweather"/>
              </a:rPr>
              <a:t>it uses </a:t>
            </a:r>
            <a:r>
              <a:rPr b="1" lang="ru" sz="1100">
                <a:solidFill>
                  <a:srgbClr val="6D9EEB"/>
                </a:solidFill>
                <a:latin typeface="Merriweather"/>
                <a:ea typeface="Merriweather"/>
                <a:cs typeface="Merriweather"/>
                <a:sym typeface="Merriweather"/>
              </a:rPr>
              <a:t>Dual-Pivot Quicksort</a:t>
            </a:r>
            <a:r>
              <a:rPr lang="ru" sz="1100">
                <a:solidFill>
                  <a:srgbClr val="6D9EEB"/>
                </a:solidFill>
                <a:latin typeface="Merriweather"/>
                <a:ea typeface="Merriweather"/>
                <a:cs typeface="Merriweather"/>
                <a:sym typeface="Merriweather"/>
              </a:rPr>
              <a:t> </a:t>
            </a:r>
            <a:r>
              <a:rPr lang="ru" sz="1100">
                <a:solidFill>
                  <a:srgbClr val="000000"/>
                </a:solidFill>
                <a:latin typeface="Merriweather"/>
                <a:ea typeface="Merriweather"/>
                <a:cs typeface="Merriweather"/>
                <a:sym typeface="Merriweather"/>
              </a:rPr>
              <a:t>because it's fast and efficient for primitive data.</a:t>
            </a:r>
            <a:br>
              <a:rPr lang="ru" sz="1100">
                <a:solidFill>
                  <a:srgbClr val="000000"/>
                </a:solidFill>
                <a:latin typeface="Merriweather"/>
                <a:ea typeface="Merriweather"/>
                <a:cs typeface="Merriweather"/>
                <a:sym typeface="Merriweather"/>
              </a:rPr>
            </a:br>
            <a:endParaRPr sz="1100">
              <a:solidFill>
                <a:srgbClr val="000000"/>
              </a:solidFill>
              <a:latin typeface="Merriweather"/>
              <a:ea typeface="Merriweather"/>
              <a:cs typeface="Merriweather"/>
              <a:sym typeface="Merriweather"/>
            </a:endParaRPr>
          </a:p>
          <a:p>
            <a:pPr indent="0" lvl="0" marL="0" rtl="0" algn="l">
              <a:spcBef>
                <a:spcPts val="1200"/>
              </a:spcBef>
              <a:spcAft>
                <a:spcPts val="0"/>
              </a:spcAft>
              <a:buNone/>
            </a:pPr>
            <a:r>
              <a:rPr b="1" lang="ru" sz="1100">
                <a:solidFill>
                  <a:srgbClr val="6D9EEB"/>
                </a:solidFill>
                <a:latin typeface="Merriweather"/>
                <a:ea typeface="Merriweather"/>
                <a:cs typeface="Merriweather"/>
                <a:sym typeface="Merriweather"/>
              </a:rPr>
              <a:t>For objects</a:t>
            </a:r>
            <a:r>
              <a:rPr lang="ru" sz="1100">
                <a:solidFill>
                  <a:srgbClr val="6D9EEB"/>
                </a:solidFill>
                <a:latin typeface="Merriweather"/>
                <a:ea typeface="Merriweather"/>
                <a:cs typeface="Merriweather"/>
                <a:sym typeface="Merriweather"/>
              </a:rPr>
              <a:t> </a:t>
            </a:r>
            <a:r>
              <a:rPr lang="ru" sz="1100">
                <a:solidFill>
                  <a:srgbClr val="000000"/>
                </a:solidFill>
                <a:latin typeface="Merriweather"/>
                <a:ea typeface="Merriweather"/>
                <a:cs typeface="Merriweather"/>
                <a:sym typeface="Merriweather"/>
              </a:rPr>
              <a:t>it uses Mergesort, a mix of Merge Sort and Insertion Sort. Timsort is stable and works well on real-world data that often contains ordered sequences.</a:t>
            </a:r>
            <a:br>
              <a:rPr lang="ru" sz="1100">
                <a:solidFill>
                  <a:srgbClr val="000000"/>
                </a:solidFill>
                <a:latin typeface="Merriweather"/>
                <a:ea typeface="Merriweather"/>
                <a:cs typeface="Merriweather"/>
                <a:sym typeface="Merriweather"/>
              </a:rPr>
            </a:br>
            <a:endParaRPr sz="1100">
              <a:solidFill>
                <a:srgbClr val="000000"/>
              </a:solidFill>
              <a:latin typeface="Merriweather"/>
              <a:ea typeface="Merriweather"/>
              <a:cs typeface="Merriweather"/>
              <a:sym typeface="Merriweather"/>
            </a:endParaRPr>
          </a:p>
          <a:p>
            <a:pPr indent="0" lvl="0" marL="0" rtl="0" algn="l">
              <a:spcBef>
                <a:spcPts val="1400"/>
              </a:spcBef>
              <a:spcAft>
                <a:spcPts val="0"/>
              </a:spcAft>
              <a:buNone/>
            </a:pPr>
            <a:r>
              <a:rPr b="1" lang="ru">
                <a:solidFill>
                  <a:srgbClr val="6D9EEB"/>
                </a:solidFill>
                <a:latin typeface="Merriweather"/>
                <a:ea typeface="Merriweather"/>
                <a:cs typeface="Merriweather"/>
                <a:sym typeface="Merriweather"/>
              </a:rPr>
              <a:t>Why?</a:t>
            </a:r>
            <a:endParaRPr b="1">
              <a:solidFill>
                <a:srgbClr val="6D9EEB"/>
              </a:solidFill>
              <a:latin typeface="Merriweather"/>
              <a:ea typeface="Merriweather"/>
              <a:cs typeface="Merriweather"/>
              <a:sym typeface="Merriweather"/>
            </a:endParaRPr>
          </a:p>
          <a:p>
            <a:pPr indent="0" lvl="0" marL="0" rtl="0" algn="l">
              <a:spcBef>
                <a:spcPts val="1200"/>
              </a:spcBef>
              <a:spcAft>
                <a:spcPts val="0"/>
              </a:spcAft>
              <a:buNone/>
            </a:pPr>
            <a:r>
              <a:rPr b="1" lang="ru" sz="1100">
                <a:solidFill>
                  <a:srgbClr val="6D9EEB"/>
                </a:solidFill>
                <a:latin typeface="Merriweather"/>
                <a:ea typeface="Merriweather"/>
                <a:cs typeface="Merriweather"/>
                <a:sym typeface="Merriweather"/>
              </a:rPr>
              <a:t>Quicksort</a:t>
            </a:r>
            <a:r>
              <a:rPr lang="ru" sz="1100">
                <a:solidFill>
                  <a:srgbClr val="000000"/>
                </a:solidFill>
                <a:latin typeface="Merriweather"/>
                <a:ea typeface="Merriweather"/>
                <a:cs typeface="Merriweather"/>
                <a:sym typeface="Merriweather"/>
              </a:rPr>
              <a:t> is fast for primitive types and doesn’t need stability.</a:t>
            </a:r>
            <a:br>
              <a:rPr lang="ru" sz="1100">
                <a:solidFill>
                  <a:srgbClr val="000000"/>
                </a:solidFill>
                <a:latin typeface="Merriweather"/>
                <a:ea typeface="Merriweather"/>
                <a:cs typeface="Merriweather"/>
                <a:sym typeface="Merriweather"/>
              </a:rPr>
            </a:br>
            <a:endParaRPr sz="1100">
              <a:solidFill>
                <a:srgbClr val="000000"/>
              </a:solidFill>
              <a:latin typeface="Merriweather"/>
              <a:ea typeface="Merriweather"/>
              <a:cs typeface="Merriweather"/>
              <a:sym typeface="Merriweather"/>
            </a:endParaRPr>
          </a:p>
          <a:p>
            <a:pPr indent="0" lvl="0" marL="0" rtl="0" algn="l">
              <a:spcBef>
                <a:spcPts val="1200"/>
              </a:spcBef>
              <a:spcAft>
                <a:spcPts val="0"/>
              </a:spcAft>
              <a:buNone/>
            </a:pPr>
            <a:r>
              <a:rPr b="1" lang="ru" sz="1100">
                <a:solidFill>
                  <a:srgbClr val="6D9EEB"/>
                </a:solidFill>
                <a:latin typeface="Merriweather"/>
                <a:ea typeface="Merriweather"/>
                <a:cs typeface="Merriweather"/>
                <a:sym typeface="Merriweather"/>
              </a:rPr>
              <a:t>Timsort</a:t>
            </a:r>
            <a:r>
              <a:rPr lang="ru" sz="1100">
                <a:solidFill>
                  <a:srgbClr val="6D9EEB"/>
                </a:solidFill>
                <a:latin typeface="Merriweather"/>
                <a:ea typeface="Merriweather"/>
                <a:cs typeface="Merriweather"/>
                <a:sym typeface="Merriweather"/>
              </a:rPr>
              <a:t> </a:t>
            </a:r>
            <a:r>
              <a:rPr lang="ru" sz="1100">
                <a:solidFill>
                  <a:srgbClr val="000000"/>
                </a:solidFill>
                <a:latin typeface="Merriweather"/>
                <a:ea typeface="Merriweather"/>
                <a:cs typeface="Merriweather"/>
                <a:sym typeface="Merriweather"/>
              </a:rPr>
              <a:t>is used for objects because it's stable and efficient on partially sorted data.</a:t>
            </a:r>
            <a:br>
              <a:rPr lang="ru" sz="1100">
                <a:solidFill>
                  <a:srgbClr val="000000"/>
                </a:solidFill>
                <a:latin typeface="Merriweather"/>
                <a:ea typeface="Merriweather"/>
                <a:cs typeface="Merriweather"/>
                <a:sym typeface="Merriweather"/>
              </a:rPr>
            </a:br>
            <a:endParaRPr sz="1100">
              <a:solidFill>
                <a:srgbClr val="000000"/>
              </a:solidFill>
              <a:latin typeface="Merriweather"/>
              <a:ea typeface="Merriweather"/>
              <a:cs typeface="Merriweather"/>
              <a:sym typeface="Merriweathe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What is Average?</a:t>
            </a:r>
            <a:endParaRPr/>
          </a:p>
        </p:txBody>
      </p:sp>
      <p:sp>
        <p:nvSpPr>
          <p:cNvPr id="72" name="Google Shape;72;p14"/>
          <p:cNvSpPr txBox="1"/>
          <p:nvPr>
            <p:ph idx="1" type="body"/>
          </p:nvPr>
        </p:nvSpPr>
        <p:spPr>
          <a:xfrm>
            <a:off x="311725" y="1282350"/>
            <a:ext cx="3471000" cy="25788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1200"/>
              </a:spcAft>
              <a:buNone/>
            </a:pPr>
            <a:r>
              <a:rPr b="1" lang="ru" sz="3800">
                <a:solidFill>
                  <a:schemeClr val="lt1"/>
                </a:solidFill>
                <a:latin typeface="Merriweather"/>
                <a:ea typeface="Merriweather"/>
                <a:cs typeface="Merriweather"/>
                <a:sym typeface="Merriweather"/>
              </a:rPr>
              <a:t>THE</a:t>
            </a:r>
            <a:r>
              <a:rPr lang="ru" sz="2200">
                <a:solidFill>
                  <a:schemeClr val="lt1"/>
                </a:solidFill>
                <a:latin typeface="Merriweather"/>
                <a:ea typeface="Merriweather"/>
                <a:cs typeface="Merriweather"/>
                <a:sym typeface="Merriweather"/>
              </a:rPr>
              <a:t> mean value of a collection of data is usually referred to as the "average" in computer and technology contexts. In order to compute it, all of the values are added together and then divided by the total number of values.</a:t>
            </a:r>
            <a:endParaRPr sz="2200">
              <a:solidFill>
                <a:schemeClr val="lt1"/>
              </a:solidFill>
              <a:latin typeface="Merriweather"/>
              <a:ea typeface="Merriweather"/>
              <a:cs typeface="Merriweather"/>
              <a:sym typeface="Merriweather"/>
            </a:endParaRPr>
          </a:p>
        </p:txBody>
      </p:sp>
      <p:pic>
        <p:nvPicPr>
          <p:cNvPr id="73" name="Google Shape;73;p14"/>
          <p:cNvPicPr preferRelativeResize="0"/>
          <p:nvPr/>
        </p:nvPicPr>
        <p:blipFill>
          <a:blip r:embed="rId3">
            <a:alphaModFix/>
          </a:blip>
          <a:stretch>
            <a:fillRect/>
          </a:stretch>
        </p:blipFill>
        <p:spPr>
          <a:xfrm>
            <a:off x="4289450" y="0"/>
            <a:ext cx="3251174" cy="1564275"/>
          </a:xfrm>
          <a:prstGeom prst="rect">
            <a:avLst/>
          </a:prstGeom>
          <a:noFill/>
          <a:ln>
            <a:noFill/>
          </a:ln>
        </p:spPr>
      </p:pic>
      <p:pic>
        <p:nvPicPr>
          <p:cNvPr id="74" name="Google Shape;74;p14" title="Average-Formula-Example-1.1.png"/>
          <p:cNvPicPr preferRelativeResize="0"/>
          <p:nvPr/>
        </p:nvPicPr>
        <p:blipFill rotWithShape="1">
          <a:blip r:embed="rId4">
            <a:alphaModFix/>
          </a:blip>
          <a:srcRect b="0" l="2010" r="-2009" t="0"/>
          <a:stretch/>
        </p:blipFill>
        <p:spPr>
          <a:xfrm>
            <a:off x="4263625" y="3112850"/>
            <a:ext cx="3056650" cy="1728075"/>
          </a:xfrm>
          <a:prstGeom prst="rect">
            <a:avLst/>
          </a:prstGeom>
          <a:noFill/>
          <a:ln>
            <a:noFill/>
          </a:ln>
        </p:spPr>
      </p:pic>
      <p:pic>
        <p:nvPicPr>
          <p:cNvPr id="75" name="Google Shape;75;p14"/>
          <p:cNvPicPr preferRelativeResize="0"/>
          <p:nvPr/>
        </p:nvPicPr>
        <p:blipFill>
          <a:blip r:embed="rId5">
            <a:alphaModFix/>
          </a:blip>
          <a:stretch>
            <a:fillRect/>
          </a:stretch>
        </p:blipFill>
        <p:spPr>
          <a:xfrm>
            <a:off x="5766625" y="1442825"/>
            <a:ext cx="3190876" cy="1670026"/>
          </a:xfrm>
          <a:prstGeom prst="rect">
            <a:avLst/>
          </a:prstGeom>
          <a:noFill/>
          <a:ln>
            <a:noFill/>
          </a:ln>
        </p:spPr>
      </p:pic>
      <p:sp>
        <p:nvSpPr>
          <p:cNvPr id="76" name="Google Shape;76;p14"/>
          <p:cNvSpPr txBox="1"/>
          <p:nvPr/>
        </p:nvSpPr>
        <p:spPr>
          <a:xfrm>
            <a:off x="7801175" y="3655350"/>
            <a:ext cx="1228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300" u="sng">
                <a:solidFill>
                  <a:schemeClr val="accent4"/>
                </a:solidFill>
                <a:latin typeface="Merriweather"/>
                <a:ea typeface="Merriweather"/>
                <a:cs typeface="Merriweather"/>
                <a:sym typeface="Merriweather"/>
              </a:rPr>
              <a:t>USE in excel file</a:t>
            </a:r>
            <a:endParaRPr b="1" sz="1300" u="sng">
              <a:solidFill>
                <a:schemeClr val="accent4"/>
              </a:solidFill>
              <a:latin typeface="Merriweather"/>
              <a:ea typeface="Merriweather"/>
              <a:cs typeface="Merriweather"/>
              <a:sym typeface="Merriweather"/>
            </a:endParaRPr>
          </a:p>
        </p:txBody>
      </p:sp>
      <p:cxnSp>
        <p:nvCxnSpPr>
          <p:cNvPr id="77" name="Google Shape;77;p14"/>
          <p:cNvCxnSpPr/>
          <p:nvPr/>
        </p:nvCxnSpPr>
        <p:spPr>
          <a:xfrm flipH="1">
            <a:off x="6493200" y="4196125"/>
            <a:ext cx="1458900" cy="704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224475" y="726325"/>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Real Life problem and application.</a:t>
            </a:r>
            <a:endParaRPr/>
          </a:p>
          <a:p>
            <a:pPr indent="0" lvl="0" marL="0" rtl="0" algn="l">
              <a:lnSpc>
                <a:spcPct val="115000"/>
              </a:lnSpc>
              <a:spcBef>
                <a:spcPts val="0"/>
              </a:spcBef>
              <a:spcAft>
                <a:spcPts val="0"/>
              </a:spcAft>
              <a:buNone/>
            </a:pPr>
            <a:r>
              <a:t/>
            </a:r>
            <a:endParaRPr sz="1200">
              <a:latin typeface="Merriweather Medium"/>
              <a:ea typeface="Merriweather Medium"/>
              <a:cs typeface="Merriweather Medium"/>
              <a:sym typeface="Merriweather Medium"/>
            </a:endParaRPr>
          </a:p>
          <a:p>
            <a:pPr indent="0" lvl="0" marL="0" rtl="0" algn="l">
              <a:lnSpc>
                <a:spcPct val="115000"/>
              </a:lnSpc>
              <a:spcBef>
                <a:spcPts val="1200"/>
              </a:spcBef>
              <a:spcAft>
                <a:spcPts val="0"/>
              </a:spcAft>
              <a:buNone/>
            </a:pPr>
            <a:r>
              <a:rPr lang="ru" sz="1422">
                <a:latin typeface="Merriweather Medium"/>
                <a:ea typeface="Merriweather Medium"/>
                <a:cs typeface="Merriweather Medium"/>
                <a:sym typeface="Merriweather Medium"/>
              </a:rPr>
              <a:t>The researchers conducted a survey over some group of people and want to determine the average of age groups using Instagram</a:t>
            </a:r>
            <a:r>
              <a:rPr lang="ru" sz="1322"/>
              <a:t>.</a:t>
            </a:r>
            <a:r>
              <a:rPr b="1" lang="ru" sz="1322"/>
              <a:t> </a:t>
            </a:r>
            <a:r>
              <a:rPr lang="ru" sz="1322">
                <a:latin typeface="Merriweather SemiBold"/>
                <a:ea typeface="Merriweather SemiBold"/>
                <a:cs typeface="Merriweather SemiBold"/>
                <a:sym typeface="Merriweather SemiBold"/>
              </a:rPr>
              <a:t>Write a code to calculate the average value, if the amount of users aged 18, 25, 45, 70 are 20, 90, 49,23 respectively.</a:t>
            </a:r>
            <a:endParaRPr sz="1322">
              <a:latin typeface="Merriweather SemiBold"/>
              <a:ea typeface="Merriweather SemiBold"/>
              <a:cs typeface="Merriweather SemiBold"/>
              <a:sym typeface="Merriweather SemiBold"/>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3" name="Google Shape;83;p15"/>
          <p:cNvPicPr preferRelativeResize="0"/>
          <p:nvPr/>
        </p:nvPicPr>
        <p:blipFill rotWithShape="1">
          <a:blip r:embed="rId3">
            <a:alphaModFix/>
          </a:blip>
          <a:srcRect b="740" l="-4040" r="4040" t="-740"/>
          <a:stretch/>
        </p:blipFill>
        <p:spPr>
          <a:xfrm>
            <a:off x="9970625" y="0"/>
            <a:ext cx="142875" cy="3871250"/>
          </a:xfrm>
          <a:prstGeom prst="rect">
            <a:avLst/>
          </a:prstGeom>
          <a:noFill/>
          <a:ln>
            <a:noFill/>
          </a:ln>
        </p:spPr>
      </p:pic>
      <p:pic>
        <p:nvPicPr>
          <p:cNvPr descr="File:France average hourly wage by age and sex.svg - Wikimedia Commons" id="84" name="Google Shape;84;p15"/>
          <p:cNvPicPr preferRelativeResize="0"/>
          <p:nvPr/>
        </p:nvPicPr>
        <p:blipFill rotWithShape="1">
          <a:blip r:embed="rId4">
            <a:alphaModFix/>
          </a:blip>
          <a:srcRect b="0" l="10360" r="-10360" t="0"/>
          <a:stretch/>
        </p:blipFill>
        <p:spPr>
          <a:xfrm>
            <a:off x="4652461" y="1362331"/>
            <a:ext cx="3930824" cy="2277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Minimum</a:t>
            </a:r>
            <a:r>
              <a:rPr lang="ru"/>
              <a:t> and Maximum</a:t>
            </a:r>
            <a:endParaRPr/>
          </a:p>
        </p:txBody>
      </p:sp>
      <p:sp>
        <p:nvSpPr>
          <p:cNvPr id="90" name="Google Shape;90;p16"/>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Ilknur, Aytaj, Zeynab, Leyla</a:t>
            </a:r>
            <a:endParaRPr/>
          </a:p>
          <a:p>
            <a:pPr indent="0" lvl="0" marL="0" rtl="0" algn="l">
              <a:spcBef>
                <a:spcPts val="0"/>
              </a:spcBef>
              <a:spcAft>
                <a:spcPts val="0"/>
              </a:spcAft>
              <a:buNone/>
            </a:pPr>
            <a:r>
              <a:t/>
            </a:r>
            <a:endParaRPr/>
          </a:p>
        </p:txBody>
      </p:sp>
      <p:pic>
        <p:nvPicPr>
          <p:cNvPr id="91" name="Google Shape;91;p16"/>
          <p:cNvPicPr preferRelativeResize="0"/>
          <p:nvPr/>
        </p:nvPicPr>
        <p:blipFill>
          <a:blip r:embed="rId3">
            <a:alphaModFix/>
          </a:blip>
          <a:stretch>
            <a:fillRect/>
          </a:stretch>
        </p:blipFill>
        <p:spPr>
          <a:xfrm>
            <a:off x="5100425" y="54200"/>
            <a:ext cx="4242600" cy="2404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283275" y="500925"/>
            <a:ext cx="3706500" cy="292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What is Minimum and Maximum?</a:t>
            </a:r>
            <a:endParaRPr/>
          </a:p>
          <a:p>
            <a:pPr indent="0" lvl="0" marL="0" rtl="0" algn="l">
              <a:spcBef>
                <a:spcPts val="0"/>
              </a:spcBef>
              <a:spcAft>
                <a:spcPts val="0"/>
              </a:spcAft>
              <a:buNone/>
            </a:pPr>
            <a:r>
              <a:t/>
            </a:r>
            <a:endParaRPr/>
          </a:p>
          <a:p>
            <a:pPr indent="0" lvl="0" marL="0" rtl="0" algn="l">
              <a:spcBef>
                <a:spcPts val="0"/>
              </a:spcBef>
              <a:spcAft>
                <a:spcPts val="0"/>
              </a:spcAft>
              <a:buNone/>
            </a:pPr>
            <a:r>
              <a:rPr b="1" lang="ru" sz="1400"/>
              <a:t>Minimum</a:t>
            </a:r>
            <a:r>
              <a:rPr lang="ru" sz="1400"/>
              <a:t> is the lowest value in a set of data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ru" sz="1400"/>
              <a:t>Maximum </a:t>
            </a:r>
            <a:r>
              <a:rPr lang="ru" sz="1400"/>
              <a:t>is the highest value in a set of data</a:t>
            </a:r>
            <a:endParaRPr sz="1400"/>
          </a:p>
        </p:txBody>
      </p:sp>
      <p:pic>
        <p:nvPicPr>
          <p:cNvPr id="97" name="Google Shape;97;p17"/>
          <p:cNvPicPr preferRelativeResize="0"/>
          <p:nvPr/>
        </p:nvPicPr>
        <p:blipFill rotWithShape="1">
          <a:blip r:embed="rId3">
            <a:alphaModFix/>
          </a:blip>
          <a:srcRect b="1300" l="4509" r="-4509" t="-1300"/>
          <a:stretch/>
        </p:blipFill>
        <p:spPr>
          <a:xfrm>
            <a:off x="4853575" y="132824"/>
            <a:ext cx="3154500" cy="2741300"/>
          </a:xfrm>
          <a:prstGeom prst="rect">
            <a:avLst/>
          </a:prstGeom>
          <a:noFill/>
          <a:ln>
            <a:noFill/>
          </a:ln>
        </p:spPr>
      </p:pic>
      <p:sp>
        <p:nvSpPr>
          <p:cNvPr id="98" name="Google Shape;98;p17"/>
          <p:cNvSpPr txBox="1"/>
          <p:nvPr/>
        </p:nvSpPr>
        <p:spPr>
          <a:xfrm>
            <a:off x="5537150" y="2409225"/>
            <a:ext cx="3990900" cy="10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500">
                <a:solidFill>
                  <a:srgbClr val="6AA84F"/>
                </a:solidFill>
                <a:latin typeface="Roboto"/>
                <a:ea typeface="Roboto"/>
                <a:cs typeface="Roboto"/>
                <a:sym typeface="Roboto"/>
              </a:rPr>
              <a:t>{ 1;4;7;9;20;45 }</a:t>
            </a:r>
            <a:endParaRPr b="1" sz="1500">
              <a:solidFill>
                <a:srgbClr val="6AA84F"/>
              </a:solidFill>
              <a:latin typeface="Roboto"/>
              <a:ea typeface="Roboto"/>
              <a:cs typeface="Roboto"/>
              <a:sym typeface="Roboto"/>
            </a:endParaRPr>
          </a:p>
        </p:txBody>
      </p:sp>
      <p:cxnSp>
        <p:nvCxnSpPr>
          <p:cNvPr id="99" name="Google Shape;99;p17"/>
          <p:cNvCxnSpPr/>
          <p:nvPr/>
        </p:nvCxnSpPr>
        <p:spPr>
          <a:xfrm flipH="1">
            <a:off x="5053500" y="2971325"/>
            <a:ext cx="661500" cy="981900"/>
          </a:xfrm>
          <a:prstGeom prst="straightConnector1">
            <a:avLst/>
          </a:prstGeom>
          <a:noFill/>
          <a:ln cap="flat" cmpd="sng" w="9525">
            <a:solidFill>
              <a:schemeClr val="dk2"/>
            </a:solidFill>
            <a:prstDash val="solid"/>
            <a:round/>
            <a:headEnd len="med" w="med" type="none"/>
            <a:tailEnd len="med" w="med" type="triangle"/>
          </a:ln>
        </p:spPr>
      </p:cxnSp>
      <p:cxnSp>
        <p:nvCxnSpPr>
          <p:cNvPr id="100" name="Google Shape;100;p17"/>
          <p:cNvCxnSpPr/>
          <p:nvPr/>
        </p:nvCxnSpPr>
        <p:spPr>
          <a:xfrm>
            <a:off x="6718100" y="2964200"/>
            <a:ext cx="903600" cy="83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Real Life problem and application.</a:t>
            </a:r>
            <a:endParaRPr/>
          </a:p>
        </p:txBody>
      </p:sp>
      <p:pic>
        <p:nvPicPr>
          <p:cNvPr id="106" name="Google Shape;106;p18"/>
          <p:cNvPicPr preferRelativeResize="0"/>
          <p:nvPr/>
        </p:nvPicPr>
        <p:blipFill rotWithShape="1">
          <a:blip r:embed="rId3">
            <a:alphaModFix/>
          </a:blip>
          <a:srcRect b="20268" l="0" r="0" t="27762"/>
          <a:stretch/>
        </p:blipFill>
        <p:spPr>
          <a:xfrm>
            <a:off x="4323025" y="500926"/>
            <a:ext cx="4820975" cy="2037275"/>
          </a:xfrm>
          <a:prstGeom prst="rect">
            <a:avLst/>
          </a:prstGeom>
          <a:noFill/>
          <a:ln>
            <a:noFill/>
          </a:ln>
        </p:spPr>
      </p:pic>
      <p:sp>
        <p:nvSpPr>
          <p:cNvPr id="107" name="Google Shape;107;p18"/>
          <p:cNvSpPr txBox="1"/>
          <p:nvPr/>
        </p:nvSpPr>
        <p:spPr>
          <a:xfrm>
            <a:off x="5185425" y="2963700"/>
            <a:ext cx="396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000">
                <a:solidFill>
                  <a:schemeClr val="dk2"/>
                </a:solidFill>
                <a:latin typeface="Merriweather"/>
                <a:ea typeface="Merriweather"/>
                <a:cs typeface="Merriweather"/>
                <a:sym typeface="Merriweather"/>
              </a:rPr>
              <a:t>MAXIMUM</a:t>
            </a:r>
            <a:r>
              <a:rPr lang="ru" sz="2000">
                <a:solidFill>
                  <a:schemeClr val="dk2"/>
                </a:solidFill>
                <a:latin typeface="Merriweather"/>
                <a:ea typeface="Merriweather"/>
                <a:cs typeface="Merriweather"/>
                <a:sym typeface="Merriweather"/>
              </a:rPr>
              <a:t> = 40</a:t>
            </a:r>
            <a:endParaRPr sz="2000">
              <a:solidFill>
                <a:schemeClr val="dk2"/>
              </a:solidFill>
              <a:latin typeface="Merriweather"/>
              <a:ea typeface="Merriweather"/>
              <a:cs typeface="Merriweather"/>
              <a:sym typeface="Merriweather"/>
            </a:endParaRPr>
          </a:p>
          <a:p>
            <a:pPr indent="0" lvl="0" marL="0" rtl="0" algn="l">
              <a:spcBef>
                <a:spcPts val="0"/>
              </a:spcBef>
              <a:spcAft>
                <a:spcPts val="0"/>
              </a:spcAft>
              <a:buNone/>
            </a:pPr>
            <a:r>
              <a:rPr b="1" lang="ru" sz="2000">
                <a:solidFill>
                  <a:schemeClr val="dk2"/>
                </a:solidFill>
                <a:latin typeface="Merriweather"/>
                <a:ea typeface="Merriweather"/>
                <a:cs typeface="Merriweather"/>
                <a:sym typeface="Merriweather"/>
              </a:rPr>
              <a:t>MINIMUM</a:t>
            </a:r>
            <a:r>
              <a:rPr lang="ru" sz="2000">
                <a:solidFill>
                  <a:schemeClr val="dk2"/>
                </a:solidFill>
                <a:latin typeface="Merriweather"/>
                <a:ea typeface="Merriweather"/>
                <a:cs typeface="Merriweather"/>
                <a:sym typeface="Merriweather"/>
              </a:rPr>
              <a:t> = 0</a:t>
            </a:r>
            <a:endParaRPr sz="2000">
              <a:solidFill>
                <a:schemeClr val="dk2"/>
              </a:solidFill>
              <a:latin typeface="Merriweather"/>
              <a:ea typeface="Merriweather"/>
              <a:cs typeface="Merriweather"/>
              <a:sym typeface="Merriweather"/>
            </a:endParaRPr>
          </a:p>
        </p:txBody>
      </p:sp>
      <p:sp>
        <p:nvSpPr>
          <p:cNvPr id="108" name="Google Shape;108;p18"/>
          <p:cNvSpPr txBox="1"/>
          <p:nvPr/>
        </p:nvSpPr>
        <p:spPr>
          <a:xfrm>
            <a:off x="695850" y="2007925"/>
            <a:ext cx="3322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300">
                <a:solidFill>
                  <a:schemeClr val="dk2"/>
                </a:solidFill>
                <a:latin typeface="Roboto"/>
                <a:ea typeface="Roboto"/>
                <a:cs typeface="Roboto"/>
                <a:sym typeface="Roboto"/>
              </a:rPr>
              <a:t>This graph </a:t>
            </a:r>
            <a:r>
              <a:rPr lang="ru" sz="1300">
                <a:solidFill>
                  <a:schemeClr val="dk2"/>
                </a:solidFill>
                <a:latin typeface="Roboto"/>
                <a:ea typeface="Roboto"/>
                <a:cs typeface="Roboto"/>
                <a:sym typeface="Roboto"/>
              </a:rPr>
              <a:t>illustrates</a:t>
            </a:r>
            <a:r>
              <a:rPr lang="ru" sz="1300">
                <a:solidFill>
                  <a:schemeClr val="dk2"/>
                </a:solidFill>
                <a:latin typeface="Roboto"/>
                <a:ea typeface="Roboto"/>
                <a:cs typeface="Roboto"/>
                <a:sym typeface="Roboto"/>
              </a:rPr>
              <a:t> the gardes of the students in 10A class. Eve</a:t>
            </a:r>
            <a:endParaRPr sz="13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u="sng"/>
              <a:t>Bubble sort</a:t>
            </a:r>
            <a:endParaRPr u="sng"/>
          </a:p>
        </p:txBody>
      </p:sp>
      <p:sp>
        <p:nvSpPr>
          <p:cNvPr id="114" name="Google Shape;114;p19"/>
          <p:cNvSpPr txBox="1"/>
          <p:nvPr>
            <p:ph idx="1" type="body"/>
          </p:nvPr>
        </p:nvSpPr>
        <p:spPr>
          <a:xfrm>
            <a:off x="116425" y="1167675"/>
            <a:ext cx="4097100" cy="2362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852"/>
              <a:buNone/>
            </a:pPr>
            <a:r>
              <a:rPr lang="ru" sz="1707">
                <a:solidFill>
                  <a:schemeClr val="lt1"/>
                </a:solidFill>
                <a:latin typeface="Merriweather"/>
                <a:ea typeface="Merriweather"/>
                <a:cs typeface="Merriweather"/>
                <a:sym typeface="Merriweather"/>
              </a:rPr>
              <a:t>One of the most basic sorting algorithms is bubble sort. Constantly going over the list, comparing neighboring entries, and switching if they are out of order is how it operates. It is only utilized for instructional reasons and is not realistically employed due to its subpar performance.</a:t>
            </a:r>
            <a:endParaRPr sz="1707">
              <a:solidFill>
                <a:schemeClr val="lt1"/>
              </a:solidFill>
              <a:latin typeface="Merriweather"/>
              <a:ea typeface="Merriweather"/>
              <a:cs typeface="Merriweather"/>
              <a:sym typeface="Merriweather"/>
            </a:endParaRPr>
          </a:p>
        </p:txBody>
      </p:sp>
      <p:pic>
        <p:nvPicPr>
          <p:cNvPr id="115" name="Google Shape;115;p19"/>
          <p:cNvPicPr preferRelativeResize="0"/>
          <p:nvPr/>
        </p:nvPicPr>
        <p:blipFill>
          <a:blip r:embed="rId3">
            <a:alphaModFix/>
          </a:blip>
          <a:stretch>
            <a:fillRect/>
          </a:stretch>
        </p:blipFill>
        <p:spPr>
          <a:xfrm>
            <a:off x="4365950" y="-201225"/>
            <a:ext cx="4901100" cy="3269000"/>
          </a:xfrm>
          <a:prstGeom prst="rect">
            <a:avLst/>
          </a:prstGeom>
          <a:noFill/>
          <a:ln>
            <a:noFill/>
          </a:ln>
        </p:spPr>
      </p:pic>
      <p:pic>
        <p:nvPicPr>
          <p:cNvPr id="116" name="Google Shape;116;p19"/>
          <p:cNvPicPr preferRelativeResize="0"/>
          <p:nvPr/>
        </p:nvPicPr>
        <p:blipFill>
          <a:blip r:embed="rId4">
            <a:alphaModFix/>
          </a:blip>
          <a:stretch>
            <a:fillRect/>
          </a:stretch>
        </p:blipFill>
        <p:spPr>
          <a:xfrm>
            <a:off x="5355075" y="2674875"/>
            <a:ext cx="3788924" cy="2131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u="sng"/>
              <a:t>Selection sort</a:t>
            </a:r>
            <a:endParaRPr u="sng"/>
          </a:p>
        </p:txBody>
      </p:sp>
      <p:sp>
        <p:nvSpPr>
          <p:cNvPr id="122" name="Google Shape;122;p20"/>
          <p:cNvSpPr txBox="1"/>
          <p:nvPr>
            <p:ph idx="1" type="body"/>
          </p:nvPr>
        </p:nvSpPr>
        <p:spPr>
          <a:xfrm>
            <a:off x="161450" y="1114400"/>
            <a:ext cx="3706500" cy="233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2000">
                <a:solidFill>
                  <a:schemeClr val="lt1"/>
                </a:solidFill>
                <a:latin typeface="Merriweather"/>
                <a:ea typeface="Merriweather"/>
                <a:cs typeface="Merriweather"/>
                <a:sym typeface="Merriweather"/>
              </a:rPr>
              <a:t>Selection sort is a sorting algorithm that, in each iteration, chooses the smallest element from an unsorted list and positions it at the start of the list.</a:t>
            </a:r>
            <a:endParaRPr sz="2000">
              <a:solidFill>
                <a:schemeClr val="lt1"/>
              </a:solidFill>
              <a:latin typeface="Merriweather"/>
              <a:ea typeface="Merriweather"/>
              <a:cs typeface="Merriweather"/>
              <a:sym typeface="Merriweather"/>
            </a:endParaRPr>
          </a:p>
        </p:txBody>
      </p:sp>
      <p:pic>
        <p:nvPicPr>
          <p:cNvPr id="123" name="Google Shape;123;p20"/>
          <p:cNvPicPr preferRelativeResize="0"/>
          <p:nvPr/>
        </p:nvPicPr>
        <p:blipFill>
          <a:blip r:embed="rId3">
            <a:alphaModFix/>
          </a:blip>
          <a:stretch>
            <a:fillRect/>
          </a:stretch>
        </p:blipFill>
        <p:spPr>
          <a:xfrm>
            <a:off x="4480250" y="120100"/>
            <a:ext cx="2623150" cy="3021474"/>
          </a:xfrm>
          <a:prstGeom prst="rect">
            <a:avLst/>
          </a:prstGeom>
          <a:noFill/>
          <a:ln>
            <a:noFill/>
          </a:ln>
        </p:spPr>
      </p:pic>
      <p:pic>
        <p:nvPicPr>
          <p:cNvPr id="124" name="Google Shape;124;p20"/>
          <p:cNvPicPr preferRelativeResize="0"/>
          <p:nvPr/>
        </p:nvPicPr>
        <p:blipFill>
          <a:blip r:embed="rId4">
            <a:alphaModFix/>
          </a:blip>
          <a:stretch>
            <a:fillRect/>
          </a:stretch>
        </p:blipFill>
        <p:spPr>
          <a:xfrm>
            <a:off x="5497325" y="3141575"/>
            <a:ext cx="3545050" cy="201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25" y="500925"/>
            <a:ext cx="3706500" cy="439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Purpose of sorting</a:t>
            </a:r>
            <a:endParaRPr/>
          </a:p>
          <a:p>
            <a:pPr indent="0" lvl="0" marL="0" rtl="0" algn="l">
              <a:spcBef>
                <a:spcPts val="0"/>
              </a:spcBef>
              <a:spcAft>
                <a:spcPts val="0"/>
              </a:spcAft>
              <a:buNone/>
            </a:pPr>
            <a:r>
              <a:t/>
            </a:r>
            <a:endParaRPr sz="1900"/>
          </a:p>
          <a:p>
            <a:pPr indent="0" lvl="0" marL="0" rtl="0" algn="l">
              <a:spcBef>
                <a:spcPts val="0"/>
              </a:spcBef>
              <a:spcAft>
                <a:spcPts val="0"/>
              </a:spcAft>
              <a:buNone/>
            </a:pPr>
            <a:r>
              <a:rPr lang="ru" sz="1900"/>
              <a:t>In programming: Sorting facilitates data organization for easy display, analysis, and search. Efficiency is increased, particularly while finding and processing big databases.</a:t>
            </a:r>
            <a:endParaRPr sz="1900"/>
          </a:p>
          <a:p>
            <a:pPr indent="0" lvl="0" marL="0" rtl="0" algn="l">
              <a:spcBef>
                <a:spcPts val="0"/>
              </a:spcBef>
              <a:spcAft>
                <a:spcPts val="0"/>
              </a:spcAft>
              <a:buNone/>
            </a:pPr>
            <a:r>
              <a:rPr lang="ru" sz="1900"/>
              <a:t>In Actual Life: Sorting puts information in a logical order (e.g., alphabetical, by size, price, or time) and helps us find things more quickly and make better judgments.</a:t>
            </a:r>
            <a:endParaRPr sz="1900"/>
          </a:p>
        </p:txBody>
      </p:sp>
      <p:pic>
        <p:nvPicPr>
          <p:cNvPr id="130" name="Google Shape;130;p21"/>
          <p:cNvPicPr preferRelativeResize="0"/>
          <p:nvPr/>
        </p:nvPicPr>
        <p:blipFill>
          <a:blip r:embed="rId3">
            <a:alphaModFix/>
          </a:blip>
          <a:stretch>
            <a:fillRect/>
          </a:stretch>
        </p:blipFill>
        <p:spPr>
          <a:xfrm>
            <a:off x="4412800" y="669025"/>
            <a:ext cx="4820977" cy="36157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